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0287" autoAdjust="0"/>
  </p:normalViewPr>
  <p:slideViewPr>
    <p:cSldViewPr snapToGrid="0">
      <p:cViewPr>
        <p:scale>
          <a:sx n="75" d="100"/>
          <a:sy n="75" d="100"/>
        </p:scale>
        <p:origin x="888" y="-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6131-F9D1-4CC5-8192-15004F52D40B}" type="datetimeFigureOut">
              <a:rPr lang="en-GB" smtClean="0"/>
              <a:t>04/08/2015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D88C-2B6A-453F-A36E-8FC1B8AD2A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00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/>
              <a:t>Going to talk about solar flares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The flare modelling I’ve been doing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A couple of the things I’ve found</a:t>
            </a:r>
          </a:p>
          <a:p>
            <a:pPr marL="628650" lvl="1" indent="-171450">
              <a:buFontTx/>
              <a:buChar char="-"/>
            </a:pPr>
            <a:endParaRPr lang="en-GB" baseline="0" dirty="0" smtClean="0"/>
          </a:p>
          <a:p>
            <a:pPr marL="457200" lvl="1" indent="0">
              <a:buFontTx/>
              <a:buNone/>
            </a:pPr>
            <a:endParaRPr lang="en-GB" baseline="0" dirty="0"/>
          </a:p>
          <a:p>
            <a:pPr marL="171450" lvl="0" indent="-171450">
              <a:buFontTx/>
              <a:buChar char="-"/>
            </a:pPr>
            <a:r>
              <a:rPr lang="en-GB" baseline="0" dirty="0" smtClean="0"/>
              <a:t>The public like them too</a:t>
            </a:r>
          </a:p>
          <a:p>
            <a:pPr marL="628650" lvl="1" indent="-171450">
              <a:buFontTx/>
              <a:buChar char="-"/>
            </a:pPr>
            <a:r>
              <a:rPr lang="en-GB" baseline="0" dirty="0" err="1" smtClean="0"/>
              <a:t>Eg</a:t>
            </a:r>
            <a:r>
              <a:rPr lang="en-GB" baseline="0" dirty="0" smtClean="0"/>
              <a:t>. Border guard in Seattle, flare that killed the dinosaurs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D88C-2B6A-453F-A36E-8FC1B8AD2A9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68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D88C-2B6A-453F-A36E-8FC1B8AD2A9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07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Talk through the things on the slide</a:t>
            </a:r>
          </a:p>
          <a:p>
            <a:endParaRPr lang="en-GB" baseline="0" dirty="0" smtClean="0"/>
          </a:p>
          <a:p>
            <a:r>
              <a:rPr lang="en-GB" baseline="0" dirty="0" smtClean="0"/>
              <a:t>Loop. Massive energy release at the top. </a:t>
            </a:r>
            <a:br>
              <a:rPr lang="en-GB" baseline="0" dirty="0" smtClean="0"/>
            </a:br>
            <a:r>
              <a:rPr lang="en-GB" baseline="0" dirty="0" smtClean="0"/>
              <a:t>Electrons accelerated – radio waves released and hard xrays</a:t>
            </a:r>
          </a:p>
          <a:p>
            <a:r>
              <a:rPr lang="en-GB" baseline="0" dirty="0" smtClean="0"/>
              <a:t>Electrons channelled down the loop at nearly the speed of light.  Hard xrays at the loop </a:t>
            </a:r>
            <a:r>
              <a:rPr lang="en-GB" baseline="0" dirty="0" err="1" smtClean="0"/>
              <a:t>footpoints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Electrons reach the chromosphere – nuclear reactions -&gt; gamma rays.</a:t>
            </a:r>
          </a:p>
          <a:p>
            <a:r>
              <a:rPr lang="en-GB" baseline="0" dirty="0" smtClean="0"/>
              <a:t>Evaporation. Slow gradual increase in soft x-ray emission.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pPr marL="171450" lvl="0" indent="-171450">
              <a:buFontTx/>
              <a:buChar char="-"/>
            </a:pPr>
            <a:r>
              <a:rPr lang="en-GB" baseline="0" dirty="0" smtClean="0"/>
              <a:t>Really interesting from the point of view of a theoretician</a:t>
            </a:r>
          </a:p>
          <a:p>
            <a:pPr marL="457200" lvl="1" indent="0">
              <a:buFontTx/>
              <a:buNone/>
            </a:pPr>
            <a:r>
              <a:rPr lang="en-GB" baseline="0" dirty="0" smtClean="0"/>
              <a:t>Lots of non-ideal competing processes and complex topology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D88C-2B6A-453F-A36E-8FC1B8AD2A9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49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Most of the universe is plasma and magnetic fields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Reconnection is a hugely important process!</a:t>
            </a:r>
            <a:endParaRPr lang="en-GB" dirty="0" smtClean="0"/>
          </a:p>
          <a:p>
            <a:pPr marL="0" indent="0">
              <a:buFontTx/>
              <a:buNone/>
            </a:pPr>
            <a:r>
              <a:rPr lang="en-GB" dirty="0" err="1" smtClean="0"/>
              <a:t>Eg</a:t>
            </a:r>
            <a:r>
              <a:rPr lang="en-GB" dirty="0" smtClean="0"/>
              <a:t>. Reconnection occurs in: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Solar atmosphere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Earth’s magnetosphere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Can do it in</a:t>
            </a:r>
            <a:r>
              <a:rPr lang="en-GB" baseline="0" dirty="0" smtClean="0"/>
              <a:t> the lab too</a:t>
            </a:r>
            <a:endParaRPr lang="en-GB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Talk about my</a:t>
            </a:r>
            <a:r>
              <a:rPr lang="en-GB" sz="1200" baseline="0" dirty="0" smtClean="0"/>
              <a:t> project. 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/>
              <a:t>Simulating flare energy release due to reconnection and retraction.</a:t>
            </a:r>
          </a:p>
          <a:p>
            <a:pPr marL="171450" indent="-171450">
              <a:buFontTx/>
              <a:buChar char="-"/>
            </a:pPr>
            <a:endParaRPr lang="en-GB" sz="1200" baseline="0" dirty="0" smtClean="0"/>
          </a:p>
          <a:p>
            <a:pPr marL="171450" indent="-171450">
              <a:buFontTx/>
              <a:buChar char="-"/>
            </a:pPr>
            <a:endParaRPr lang="en-GB" sz="1200" baseline="0" dirty="0" smtClean="0"/>
          </a:p>
          <a:p>
            <a:pPr marL="0" indent="0">
              <a:buFontTx/>
              <a:buNone/>
            </a:pPr>
            <a:r>
              <a:rPr lang="en-GB" sz="1200" b="1" u="sng" baseline="0" dirty="0" smtClean="0"/>
              <a:t>Talk about figure: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/>
              <a:t>Sheared magnetic field. Current sheet. 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/>
              <a:t>Flux tube confined within the current sheet. B field constant along the tube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/>
              <a:t>Reconnection </a:t>
            </a:r>
            <a:r>
              <a:rPr lang="en-GB" sz="1400" baseline="0" dirty="0" smtClean="0"/>
              <a:t>between</a:t>
            </a:r>
            <a:r>
              <a:rPr lang="en-GB" sz="1200" baseline="0" dirty="0" smtClean="0"/>
              <a:t> points b and c.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/>
              <a:t>Now the flux tube can release energy by shortening (refer to equation)</a:t>
            </a:r>
          </a:p>
          <a:p>
            <a:pPr marL="171450" indent="-171450">
              <a:buFontTx/>
              <a:buChar char="-"/>
            </a:pPr>
            <a:endParaRPr lang="en-GB" sz="1200" baseline="0" dirty="0" smtClean="0"/>
          </a:p>
          <a:p>
            <a:pPr marL="0" indent="0">
              <a:buFontTx/>
              <a:buNone/>
            </a:pPr>
            <a:r>
              <a:rPr lang="en-GB" sz="1200" baseline="0" dirty="0" smtClean="0"/>
              <a:t>Magnetic energy -&gt; kinetic energy (by Lorentz force) -&gt; thermal energy (because of shocks in the plasma)</a:t>
            </a:r>
          </a:p>
          <a:p>
            <a:pPr marL="171450" indent="-171450">
              <a:buFontTx/>
              <a:buChar char="-"/>
            </a:pPr>
            <a:endParaRPr lang="en-GB" sz="1200" baseline="0" dirty="0" smtClean="0"/>
          </a:p>
          <a:p>
            <a:pPr marL="171450" indent="-171450">
              <a:buFontTx/>
              <a:buChar char="-"/>
            </a:pPr>
            <a:endParaRPr lang="en-GB" sz="1200" baseline="0" dirty="0" smtClean="0"/>
          </a:p>
          <a:p>
            <a:pPr marL="0" indent="0">
              <a:buFontTx/>
              <a:buNone/>
            </a:pPr>
            <a:r>
              <a:rPr lang="en-GB" sz="1200" baseline="0" dirty="0" smtClean="0"/>
              <a:t>In my project I’m simulating what happens </a:t>
            </a:r>
            <a:r>
              <a:rPr lang="en-GB" sz="1200" i="1" baseline="0" dirty="0" smtClean="0"/>
              <a:t>after</a:t>
            </a:r>
            <a:r>
              <a:rPr lang="en-GB" sz="1200" i="0" baseline="0" dirty="0" smtClean="0"/>
              <a:t> reconnection using PREFT (post-reconnection evolution of a flux-tube). Specifically:</a:t>
            </a:r>
          </a:p>
          <a:p>
            <a:pPr marL="171450" indent="-171450">
              <a:buFontTx/>
              <a:buChar char="-"/>
            </a:pPr>
            <a:r>
              <a:rPr lang="en-GB" sz="1200" b="1" i="0" baseline="0" dirty="0" smtClean="0"/>
              <a:t>Trying to quantify how the initial conditions (shape, length, field strength, etc.) affect the resulting temperature, density etc. profiles of the shocked plasma</a:t>
            </a:r>
            <a:endParaRPr lang="en-GB" sz="1200" b="0" i="0" baseline="0" dirty="0" smtClean="0"/>
          </a:p>
          <a:p>
            <a:pPr marL="628650" lvl="1" indent="-171450">
              <a:buFontTx/>
              <a:buChar char="-"/>
            </a:pPr>
            <a:r>
              <a:rPr lang="en-GB" sz="1200" b="1" i="0" baseline="0" dirty="0" smtClean="0"/>
              <a:t>Also looking at how energy distributes itself in the plasma, and how initial conditions affect this</a:t>
            </a:r>
          </a:p>
          <a:p>
            <a:pPr marL="171450" lvl="0" indent="-171450">
              <a:buFontTx/>
              <a:buChar char="-"/>
            </a:pPr>
            <a:r>
              <a:rPr lang="en-GB" sz="1200" b="1" i="0" baseline="0" dirty="0" smtClean="0"/>
              <a:t>Placed an emphasis in the last month or so on looking at the peak flare temperature</a:t>
            </a:r>
          </a:p>
          <a:p>
            <a:pPr marL="0" lvl="0" indent="0">
              <a:buFontTx/>
              <a:buNone/>
            </a:pPr>
            <a:endParaRPr lang="en-GB" sz="1200" b="1" i="0" baseline="0" dirty="0" smtClean="0"/>
          </a:p>
          <a:p>
            <a:pPr marL="0" indent="0">
              <a:buFontTx/>
              <a:buNone/>
            </a:pPr>
            <a:r>
              <a:rPr lang="en-GB" sz="1200" i="0" baseline="0" dirty="0" smtClean="0"/>
              <a:t>- In PREFT we assume that reconnection has already taken place, then look at the retraction of a single 1D flux tube</a:t>
            </a:r>
          </a:p>
          <a:p>
            <a:pPr marL="0" indent="0">
              <a:buFontTx/>
              <a:buNone/>
            </a:pPr>
            <a:r>
              <a:rPr lang="en-GB" sz="1200" i="0" baseline="0" dirty="0" smtClean="0"/>
              <a:t>- Simulates the dynamical equations governing the field line retraction after reconnection (next slide)</a:t>
            </a:r>
            <a:endParaRPr lang="en-GB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D88C-2B6A-453F-A36E-8FC1B8AD2A9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66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individual terms in these equations</a:t>
            </a:r>
            <a:r>
              <a:rPr lang="en-GB" baseline="0" dirty="0" smtClean="0"/>
              <a:t> and their importance.</a:t>
            </a:r>
          </a:p>
          <a:p>
            <a:r>
              <a:rPr lang="en-GB" baseline="0" dirty="0" smtClean="0"/>
              <a:t>(note: going to talk about thermal conductivity on a later slide)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Energy equation</a:t>
            </a:r>
            <a:endParaRPr lang="en-GB" b="0" dirty="0" smtClean="0"/>
          </a:p>
          <a:p>
            <a:pPr marL="171450" indent="-171450">
              <a:buFontTx/>
              <a:buChar char="-"/>
            </a:pPr>
            <a:r>
              <a:rPr lang="en-GB" b="0" u="sng" baseline="0" dirty="0" smtClean="0"/>
              <a:t>Adiabatic work</a:t>
            </a:r>
            <a:r>
              <a:rPr lang="en-GB" b="0" u="none" baseline="0" dirty="0" smtClean="0"/>
              <a:t> – energy input due to change in volume</a:t>
            </a:r>
          </a:p>
          <a:p>
            <a:pPr marL="171450" indent="-171450">
              <a:buFontTx/>
              <a:buChar char="-"/>
            </a:pPr>
            <a:r>
              <a:rPr lang="en-GB" b="0" u="sng" baseline="0" dirty="0" smtClean="0"/>
              <a:t>Divergence of the heat flux</a:t>
            </a:r>
            <a:r>
              <a:rPr lang="en-GB" b="0" u="none" baseline="0" dirty="0" smtClean="0"/>
              <a:t> – heat flux follows magnetic field lines. Thermal conductivity </a:t>
            </a:r>
            <a:r>
              <a:rPr lang="en-GB" b="0" i="1" u="none" baseline="0" dirty="0" smtClean="0"/>
              <a:t>along</a:t>
            </a:r>
            <a:r>
              <a:rPr lang="en-GB" b="0" i="0" u="none" baseline="0" dirty="0" smtClean="0"/>
              <a:t> </a:t>
            </a:r>
            <a:r>
              <a:rPr lang="en-GB" b="0" i="0" u="none" baseline="0" dirty="0" err="1" smtClean="0"/>
              <a:t>fieldlines</a:t>
            </a:r>
            <a:r>
              <a:rPr lang="en-GB" b="0" i="0" u="none" baseline="0" dirty="0" smtClean="0"/>
              <a:t> is much (much) larger (~10 orders of magnitude) than the conductivity transverse to the field lines</a:t>
            </a:r>
          </a:p>
          <a:p>
            <a:pPr marL="628650" lvl="1" indent="-171450">
              <a:buFontTx/>
              <a:buChar char="-"/>
            </a:pPr>
            <a:r>
              <a:rPr lang="en-GB" b="0" i="0" u="none" baseline="0" dirty="0" smtClean="0"/>
              <a:t>Means that 1D flux tube modelling is a good idea</a:t>
            </a:r>
          </a:p>
          <a:p>
            <a:pPr marL="171450" lvl="0" indent="-171450">
              <a:buFontTx/>
              <a:buChar char="-"/>
            </a:pPr>
            <a:r>
              <a:rPr lang="en-GB" b="0" i="0" u="sng" baseline="0" dirty="0" smtClean="0"/>
              <a:t>Radiative losses</a:t>
            </a:r>
            <a:endParaRPr lang="en-GB" b="0" i="0" u="none" baseline="0" dirty="0" smtClean="0"/>
          </a:p>
          <a:p>
            <a:pPr marL="171450" lvl="0" indent="-171450">
              <a:buFontTx/>
              <a:buChar char="-"/>
            </a:pPr>
            <a:r>
              <a:rPr lang="en-GB" b="0" i="0" u="sng" baseline="0" dirty="0" smtClean="0"/>
              <a:t>Viscous heating</a:t>
            </a:r>
            <a:r>
              <a:rPr lang="en-GB" b="0" i="0" u="none" baseline="0" dirty="0" smtClean="0"/>
              <a:t> – necessary to include a viscosity term due to the shocks. It’s this term which heats the plasma</a:t>
            </a:r>
          </a:p>
          <a:p>
            <a:pPr marL="171450" lvl="0" indent="-171450">
              <a:buFontTx/>
              <a:buChar char="-"/>
            </a:pPr>
            <a:r>
              <a:rPr lang="en-GB" b="0" i="0" u="sng" baseline="0" dirty="0" smtClean="0"/>
              <a:t>Ad hoc source</a:t>
            </a:r>
            <a:r>
              <a:rPr lang="en-GB" b="0" i="0" u="none" baseline="0" dirty="0" smtClean="0"/>
              <a:t> – everything else! Things we don’t yet understand</a:t>
            </a:r>
            <a:endParaRPr lang="en-GB" b="1" u="sng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Momentum equation</a:t>
            </a:r>
            <a:endParaRPr lang="en-GB" dirty="0" smtClean="0"/>
          </a:p>
          <a:p>
            <a:r>
              <a:rPr lang="en-GB" dirty="0" smtClean="0"/>
              <a:t>Momentum equation is analogous</a:t>
            </a:r>
            <a:r>
              <a:rPr lang="en-GB" baseline="0" dirty="0" smtClean="0"/>
              <a:t> to Newton’s second law.</a:t>
            </a:r>
            <a:br>
              <a:rPr lang="en-GB" baseline="0" dirty="0" smtClean="0"/>
            </a:br>
            <a:r>
              <a:rPr lang="en-GB" baseline="0" dirty="0" smtClean="0"/>
              <a:t>	LHS – mass times acceleration</a:t>
            </a:r>
          </a:p>
          <a:p>
            <a:r>
              <a:rPr lang="en-GB" baseline="0" dirty="0" smtClean="0"/>
              <a:t>	RHS – forces acting on the plasma</a:t>
            </a:r>
          </a:p>
          <a:p>
            <a:r>
              <a:rPr lang="en-GB" baseline="0" dirty="0" smtClean="0"/>
              <a:t>First term on RHS – force due to the magnetic tension. Straightens the tube</a:t>
            </a:r>
          </a:p>
          <a:p>
            <a:endParaRPr lang="en-GB" baseline="0" dirty="0" smtClean="0"/>
          </a:p>
          <a:p>
            <a:r>
              <a:rPr lang="en-GB" u="sng" baseline="0" dirty="0" smtClean="0"/>
              <a:t>Magnetic tension force</a:t>
            </a:r>
            <a:r>
              <a:rPr lang="en-GB" u="none" baseline="0" dirty="0" smtClean="0"/>
              <a:t> – doesn’t like curvature in the B field. Tries to straighten it. Converts magnetic energy to kinetic energy.</a:t>
            </a:r>
            <a:endParaRPr lang="en-GB" u="sng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D88C-2B6A-453F-A36E-8FC1B8AD2A9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43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  <a:r>
              <a:rPr lang="en-GB" baseline="0" dirty="0" smtClean="0"/>
              <a:t> to talk about what each individual graph is showing.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PREFT simulates what happens to an individual flux tube </a:t>
            </a:r>
            <a:r>
              <a:rPr lang="en-GB" i="1" baseline="0" dirty="0" smtClean="0"/>
              <a:t>after</a:t>
            </a:r>
            <a:r>
              <a:rPr lang="en-GB" i="0" baseline="0" dirty="0" smtClean="0"/>
              <a:t> reconnection.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Focus on the </a:t>
            </a:r>
            <a:r>
              <a:rPr lang="en-GB" baseline="0" dirty="0" err="1" smtClean="0"/>
              <a:t>rhs</a:t>
            </a:r>
            <a:r>
              <a:rPr lang="en-GB" baseline="0" dirty="0" smtClean="0"/>
              <a:t> graph first</a:t>
            </a:r>
          </a:p>
          <a:p>
            <a:r>
              <a:rPr lang="en-GB" b="1" u="sng" dirty="0" smtClean="0"/>
              <a:t>RHS</a:t>
            </a:r>
            <a:r>
              <a:rPr lang="en-GB" b="1" u="sng" baseline="0" dirty="0" smtClean="0"/>
              <a:t> graph</a:t>
            </a:r>
            <a:endParaRPr lang="en-GB" b="0" u="none" baseline="0" dirty="0" smtClean="0"/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Post – reconnection, the magnetic field lines retract and heat the plasma to tens of megakelvin</a:t>
            </a:r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Magnetic tension force changes the shape of the flux tube. Analogous to tension in an elastic band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u="none" baseline="0" dirty="0" smtClean="0"/>
              <a:t>Our initial 90degree bend splits into two 45 degree bends</a:t>
            </a:r>
            <a:endParaRPr lang="en-GB" b="0" u="none" dirty="0" smtClean="0"/>
          </a:p>
          <a:p>
            <a:pPr marL="171450" indent="-171450">
              <a:buFontTx/>
              <a:buChar char="-"/>
            </a:pPr>
            <a:r>
              <a:rPr lang="en-GB" b="0" u="none" dirty="0" smtClean="0"/>
              <a:t>RD’s moving outward at the Alfven</a:t>
            </a:r>
            <a:r>
              <a:rPr lang="en-GB" b="0" u="none" baseline="0" dirty="0" smtClean="0"/>
              <a:t> speed</a:t>
            </a:r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Bend is NOT in the middle of the tube – more realistic scenario</a:t>
            </a:r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We artificially straighten the tube when it hits the corona and continue evolving energy and momentum equations.</a:t>
            </a:r>
          </a:p>
          <a:p>
            <a:pPr marL="171450" indent="-171450">
              <a:buFontTx/>
              <a:buChar char="-"/>
            </a:pPr>
            <a:endParaRPr lang="en-GB" b="0" u="none" baseline="0" dirty="0" smtClean="0"/>
          </a:p>
          <a:p>
            <a:pPr marL="0" indent="0">
              <a:buFontTx/>
              <a:buNone/>
            </a:pPr>
            <a:r>
              <a:rPr lang="en-GB" b="1" u="sng" baseline="0" dirty="0" smtClean="0"/>
              <a:t>LHS graph</a:t>
            </a:r>
            <a:endParaRPr lang="en-GB" b="0" u="none" baseline="0" dirty="0" smtClean="0"/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Explain what we’re looking at here:</a:t>
            </a:r>
          </a:p>
          <a:p>
            <a:pPr marL="628650" lvl="1" indent="-171450">
              <a:buFontTx/>
              <a:buChar char="-"/>
            </a:pPr>
            <a:r>
              <a:rPr lang="en-GB" b="0" u="none" baseline="0" dirty="0" smtClean="0"/>
              <a:t>x axis is l -&gt; our position along the flux tube</a:t>
            </a:r>
          </a:p>
          <a:p>
            <a:pPr marL="628650" lvl="1" indent="-171450">
              <a:buFontTx/>
              <a:buChar char="-"/>
            </a:pPr>
            <a:r>
              <a:rPr lang="en-GB" b="0" u="none" baseline="0" dirty="0" smtClean="0"/>
              <a:t>Bend at ~30Mm</a:t>
            </a:r>
          </a:p>
          <a:p>
            <a:pPr marL="628650" lvl="1" indent="-171450">
              <a:buFontTx/>
              <a:buChar char="-"/>
            </a:pPr>
            <a:r>
              <a:rPr lang="en-GB" b="0" u="none" baseline="0" dirty="0" smtClean="0"/>
              <a:t>Showing only the left half of the flux tube. Analogous things happening on the </a:t>
            </a:r>
            <a:r>
              <a:rPr lang="en-GB" b="0" u="none" baseline="0" dirty="0" err="1" smtClean="0"/>
              <a:t>rhs</a:t>
            </a:r>
            <a:r>
              <a:rPr lang="en-GB" b="0" u="none" baseline="0" dirty="0" smtClean="0"/>
              <a:t>.</a:t>
            </a:r>
            <a:endParaRPr lang="en-GB" b="1" u="sng" baseline="0" dirty="0" smtClean="0"/>
          </a:p>
          <a:p>
            <a:pPr marL="171450" lvl="0" indent="-171450">
              <a:buFontTx/>
              <a:buChar char="-"/>
            </a:pPr>
            <a:r>
              <a:rPr lang="en-GB" b="0" u="none" baseline="0" dirty="0" smtClean="0"/>
              <a:t>Chromosphere on the left</a:t>
            </a:r>
          </a:p>
          <a:p>
            <a:pPr marL="171450" lvl="0" indent="-171450">
              <a:buFontTx/>
              <a:buChar char="-"/>
            </a:pPr>
            <a:r>
              <a:rPr lang="en-GB" b="0" u="none" baseline="0" dirty="0" smtClean="0"/>
              <a:t>Run the gif once.</a:t>
            </a:r>
          </a:p>
          <a:p>
            <a:pPr marL="171450" lvl="0" indent="-171450">
              <a:buFontTx/>
              <a:buChar char="-"/>
            </a:pPr>
            <a:r>
              <a:rPr lang="en-GB" b="0" u="none" baseline="0" dirty="0" smtClean="0"/>
              <a:t>Velocity parallel to the flux tube -&gt; material rushing in to 30Mm (where the bend originally was) -&gt; increase in density around this region (look at ne graph)</a:t>
            </a:r>
          </a:p>
          <a:p>
            <a:pPr marL="171450" lvl="0" indent="-171450">
              <a:buFontTx/>
              <a:buChar char="-"/>
            </a:pPr>
            <a:r>
              <a:rPr lang="en-GB" b="0" u="none" baseline="0" dirty="0" smtClean="0"/>
              <a:t>Thermal and pressure fronts form and propagate along the flux tube faster than the Alfven speed</a:t>
            </a:r>
          </a:p>
          <a:p>
            <a:pPr marL="171450" lvl="0" indent="-171450">
              <a:buFontTx/>
              <a:buChar char="-"/>
            </a:pPr>
            <a:endParaRPr lang="en-GB" b="0" u="none" baseline="0" dirty="0" smtClean="0"/>
          </a:p>
          <a:p>
            <a:pPr marL="171450" lvl="0" indent="-171450">
              <a:buFontTx/>
              <a:buChar char="-"/>
            </a:pPr>
            <a:endParaRPr lang="en-GB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D88C-2B6A-453F-A36E-8FC1B8AD2A9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36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</a:t>
            </a:r>
            <a:r>
              <a:rPr lang="en-GB" baseline="0" dirty="0" smtClean="0"/>
              <a:t> about first two graphs.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- Explain what we’re actually looking at.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Tube straightened at t = 5s.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Bump in </a:t>
            </a:r>
            <a:r>
              <a:rPr lang="en-GB" baseline="0" dirty="0" err="1" smtClean="0"/>
              <a:t>kin_par</a:t>
            </a:r>
            <a:r>
              <a:rPr lang="en-GB" baseline="0" dirty="0" smtClean="0"/>
              <a:t> graph -&gt; kinetic energy starts turning into thermal energy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Longer flux tube – way better at thermalizing energy.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Begins with initially less thermal energy (in the simulations, I think the total mass of the tube was kept the same so density decreases).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Third graph – peak temperature / retraction flux tube length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v. useful to know the peak temperature of the flare. It’s something which can actually be measured, unlike, say, the bend angle.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Dana calculation of the peak flare temperature. Depends on B, L, theta. (INCLUDE FORMULA)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D88C-2B6A-453F-A36E-8FC1B8AD2A9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41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(Note: F here</a:t>
            </a:r>
            <a:r>
              <a:rPr lang="en-GB" baseline="0" dirty="0" smtClean="0"/>
              <a:t> is actually the heat flux density)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Thermal conduction coefficient: spritzer conductivity (I think it’s usually quoted as the Spitzer resistivity)</a:t>
            </a:r>
          </a:p>
          <a:p>
            <a:r>
              <a:rPr lang="en-GB" baseline="0" dirty="0" smtClean="0"/>
              <a:t>Problematic and unphysical when temperature gradients become too large.  “Heat flux would exceed the amount carried by thermal electrons if they just streamed freely along the tube.”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Motivates the introduction of a limiter -&gt; introduce </a:t>
            </a:r>
            <a:r>
              <a:rPr lang="en-GB" baseline="0" dirty="0" err="1" smtClean="0"/>
              <a:t>inv.xi</a:t>
            </a:r>
            <a:r>
              <a:rPr lang="en-GB" baseline="0" dirty="0" smtClean="0"/>
              <a:t>!</a:t>
            </a:r>
          </a:p>
          <a:p>
            <a:r>
              <a:rPr lang="en-GB" baseline="0" dirty="0" smtClean="0"/>
              <a:t>Modified thermal conductivity. Increase </a:t>
            </a:r>
            <a:r>
              <a:rPr lang="en-GB" baseline="0" dirty="0" err="1" smtClean="0"/>
              <a:t>inv.xi</a:t>
            </a:r>
            <a:r>
              <a:rPr lang="en-GB" baseline="0" dirty="0" smtClean="0"/>
              <a:t> -&gt; decrease k. </a:t>
            </a:r>
            <a:r>
              <a:rPr lang="en-GB" baseline="0" dirty="0" err="1" smtClean="0"/>
              <a:t>inv.xi</a:t>
            </a:r>
            <a:r>
              <a:rPr lang="en-GB" baseline="0" dirty="0" smtClean="0"/>
              <a:t> = 0.0 (xi = infinity) is the classical / non-limited case.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This parameter has some very interesting physical influence on the flux tube evolution.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Look at gif:</a:t>
            </a:r>
          </a:p>
          <a:p>
            <a:endParaRPr lang="en-GB" baseline="0" dirty="0" smtClean="0"/>
          </a:p>
          <a:p>
            <a:r>
              <a:rPr lang="en-GB" dirty="0" smtClean="0"/>
              <a:t>When the</a:t>
            </a:r>
            <a:r>
              <a:rPr lang="en-GB" baseline="0" dirty="0" smtClean="0"/>
              <a:t> gif appears, tell people what this is a movie of.</a:t>
            </a:r>
          </a:p>
          <a:p>
            <a:r>
              <a:rPr lang="en-GB" baseline="0" dirty="0" smtClean="0"/>
              <a:t>Play gif till about half way through and tell people what we’re seeing.</a:t>
            </a:r>
          </a:p>
          <a:p>
            <a:r>
              <a:rPr lang="en-GB" baseline="0" dirty="0" smtClean="0"/>
              <a:t> - inv.hflf is xi^-1</a:t>
            </a:r>
          </a:p>
          <a:p>
            <a:r>
              <a:rPr lang="en-GB" baseline="0" dirty="0" smtClean="0"/>
              <a:t> - steepening of temperature fronts with </a:t>
            </a:r>
            <a:r>
              <a:rPr lang="en-GB" baseline="0" dirty="0" err="1" smtClean="0"/>
              <a:t>inv.hflf</a:t>
            </a:r>
            <a:endParaRPr lang="en-GB" baseline="0" dirty="0" smtClean="0"/>
          </a:p>
          <a:p>
            <a:r>
              <a:rPr lang="en-GB" baseline="0" dirty="0" smtClean="0"/>
              <a:t> - increasing of </a:t>
            </a:r>
            <a:r>
              <a:rPr lang="en-GB" baseline="0" dirty="0" err="1" smtClean="0"/>
              <a:t>peakT</a:t>
            </a:r>
            <a:r>
              <a:rPr lang="en-GB" baseline="0" dirty="0" smtClean="0"/>
              <a:t> with </a:t>
            </a:r>
            <a:r>
              <a:rPr lang="en-GB" baseline="0" dirty="0" err="1" smtClean="0"/>
              <a:t>inv.hflf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	Makes sense, since we’re stopping the heat from moving efficiently.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RHS graph: </a:t>
            </a:r>
            <a:r>
              <a:rPr lang="en-GB" baseline="0" dirty="0" err="1" smtClean="0"/>
              <a:t>inv.xi</a:t>
            </a:r>
            <a:r>
              <a:rPr lang="en-GB" baseline="0" dirty="0" smtClean="0"/>
              <a:t> affects how energy is thermalized. System is best at converting kinetic energy into thermal energy around </a:t>
            </a:r>
            <a:r>
              <a:rPr lang="en-GB" baseline="0" dirty="0" err="1" smtClean="0"/>
              <a:t>inv.xi</a:t>
            </a:r>
            <a:r>
              <a:rPr lang="en-GB" baseline="0" dirty="0" smtClean="0"/>
              <a:t> = 2.0 (actually 2.5).</a:t>
            </a:r>
          </a:p>
          <a:p>
            <a:r>
              <a:rPr lang="en-GB" baseline="0" dirty="0" smtClean="0"/>
              <a:t>It’d be interesting to see why this is. </a:t>
            </a:r>
            <a:br>
              <a:rPr lang="en-GB" baseline="0" dirty="0" smtClean="0"/>
            </a:br>
            <a:r>
              <a:rPr lang="en-GB" baseline="0" dirty="0" smtClean="0"/>
              <a:t>	Also it’d be interesting to see the output from PREFT if we set </a:t>
            </a:r>
            <a:r>
              <a:rPr lang="en-GB" baseline="0" dirty="0" err="1" smtClean="0"/>
              <a:t>inv.xi</a:t>
            </a:r>
            <a:r>
              <a:rPr lang="en-GB" baseline="0" dirty="0" smtClean="0"/>
              <a:t> to, say, 100. (perhaps unphysical). It seems like (from the next slide) that </a:t>
            </a:r>
            <a:r>
              <a:rPr lang="en-GB" baseline="0" dirty="0" err="1" smtClean="0"/>
              <a:t>peakT</a:t>
            </a:r>
            <a:r>
              <a:rPr lang="en-GB" baseline="0" dirty="0" smtClean="0"/>
              <a:t> should keep on increasing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D88C-2B6A-453F-A36E-8FC1B8AD2A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9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Spent a lot of time looking at the peak</a:t>
            </a:r>
            <a:r>
              <a:rPr lang="en-GB" baseline="0" dirty="0" smtClean="0"/>
              <a:t> flare temperatures and how they vary with the initial conditions.</a:t>
            </a:r>
          </a:p>
          <a:p>
            <a:r>
              <a:rPr lang="en-GB" baseline="0" dirty="0" smtClean="0"/>
              <a:t>Why? Because we can measure </a:t>
            </a:r>
            <a:r>
              <a:rPr lang="en-GB" baseline="0" dirty="0" err="1" smtClean="0"/>
              <a:t>Tpeak</a:t>
            </a:r>
            <a:r>
              <a:rPr lang="en-GB" baseline="0" dirty="0" smtClean="0"/>
              <a:t>. Can’t measure, say, bend angle.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Remember to explain each term in the expression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Tpeak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Explain graph: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Makes sense that increasing L will increase peak Temperature – </a:t>
            </a:r>
            <a:r>
              <a:rPr lang="el-GR" baseline="0" dirty="0" smtClean="0"/>
              <a:t>Δ</a:t>
            </a:r>
            <a:r>
              <a:rPr lang="en-GB" baseline="0" dirty="0" smtClean="0"/>
              <a:t>L is greater so more energy released into the plasma.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We saw in the previous gif that increasing </a:t>
            </a:r>
            <a:r>
              <a:rPr lang="en-GB" baseline="0" dirty="0" err="1" smtClean="0"/>
              <a:t>inv.hflf</a:t>
            </a:r>
            <a:r>
              <a:rPr lang="en-GB" baseline="0" dirty="0" smtClean="0"/>
              <a:t> increases peak temperature.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D88C-2B6A-453F-A36E-8FC1B8AD2A9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36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smtClean="0"/>
              <a:t>Previous </a:t>
            </a:r>
            <a:r>
              <a:rPr lang="en-GB" baseline="0" dirty="0" smtClean="0"/>
              <a:t>expression only works for </a:t>
            </a:r>
            <a:r>
              <a:rPr lang="en-GB" baseline="0" dirty="0" err="1" smtClean="0"/>
              <a:t>inv.xi</a:t>
            </a:r>
            <a:r>
              <a:rPr lang="en-GB" baseline="0" dirty="0" smtClean="0"/>
              <a:t> = 0.0. It’d be nice to be able to predict the peak flare temperature for </a:t>
            </a:r>
            <a:r>
              <a:rPr lang="en-GB" baseline="0" dirty="0" err="1" smtClean="0"/>
              <a:t>inv.xi</a:t>
            </a:r>
            <a:r>
              <a:rPr lang="en-GB" baseline="0" dirty="0" smtClean="0"/>
              <a:t> =/= 0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Spent lots of time </a:t>
            </a:r>
            <a:r>
              <a:rPr lang="en-GB" baseline="0" dirty="0" err="1" smtClean="0"/>
              <a:t>curvefitting</a:t>
            </a:r>
            <a:r>
              <a:rPr lang="en-GB" baseline="0" dirty="0" smtClean="0"/>
              <a:t> in Mathematica and IDL.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Found how things vary with B and </a:t>
            </a:r>
            <a:r>
              <a:rPr lang="en-GB" baseline="0" dirty="0" err="1" smtClean="0"/>
              <a:t>rhomin</a:t>
            </a:r>
            <a:r>
              <a:rPr lang="en-GB" baseline="0" dirty="0" smtClean="0"/>
              <a:t> and theta. But fit wasn’t quite right.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Read Fisher, 1989, who suggested a form for </a:t>
            </a:r>
            <a:r>
              <a:rPr lang="en-GB" baseline="0" dirty="0" err="1" smtClean="0"/>
              <a:t>Tpeak</a:t>
            </a:r>
            <a:r>
              <a:rPr lang="en-GB" baseline="0" dirty="0" smtClean="0"/>
              <a:t> in terms of heat flux F and </a:t>
            </a:r>
            <a:r>
              <a:rPr lang="en-GB" baseline="0" dirty="0" err="1" smtClean="0"/>
              <a:t>preflare</a:t>
            </a:r>
            <a:r>
              <a:rPr lang="en-GB" baseline="0" dirty="0" smtClean="0"/>
              <a:t> coronal density.</a:t>
            </a:r>
          </a:p>
          <a:p>
            <a:pPr marL="1085850" lvl="2" indent="-171450">
              <a:buFontTx/>
              <a:buChar char="-"/>
            </a:pPr>
            <a:r>
              <a:rPr lang="en-GB" baseline="0" dirty="0" smtClean="0"/>
              <a:t>Dimensions work. When I include the constants (me, </a:t>
            </a:r>
            <a:r>
              <a:rPr lang="en-GB" baseline="0" dirty="0" err="1" smtClean="0"/>
              <a:t>mp</a:t>
            </a:r>
            <a:r>
              <a:rPr lang="en-GB" baseline="0" dirty="0" smtClean="0"/>
              <a:t>, kb, etc.) in the above formula the dimensions work out and it predicts the ballpark of the temperature. If I (arbitrarily) multiply the expression by 1.8 then I get a good fit across the board.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Talk about graph – just one of many graphs I could show demonstrating the fit.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Range of values tested where this expression is good:</a:t>
            </a:r>
          </a:p>
          <a:p>
            <a:r>
              <a:rPr lang="en-GB" baseline="0" dirty="0" smtClean="0"/>
              <a:t>B (25,150)</a:t>
            </a:r>
          </a:p>
          <a:p>
            <a:r>
              <a:rPr lang="en-GB" baseline="0" dirty="0" smtClean="0"/>
              <a:t>L (40, 200)</a:t>
            </a:r>
          </a:p>
          <a:p>
            <a:r>
              <a:rPr lang="en-GB" baseline="0" dirty="0" smtClean="0"/>
              <a:t>Theta (30, 120)</a:t>
            </a:r>
          </a:p>
          <a:p>
            <a:r>
              <a:rPr lang="en-GB" baseline="0" dirty="0" err="1" smtClean="0"/>
              <a:t>Inv.xi</a:t>
            </a:r>
            <a:r>
              <a:rPr lang="en-GB" baseline="0" dirty="0" smtClean="0"/>
              <a:t> (1, 6) (works best around 3)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In the future – it’d be nice to understand the physics behind this empirical expression. Could tweak the powers a little bit to give a slightly better fit.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I have no idea physically how we’d even get a phase shift in the sinusoid. Without it, we need to change the constant out the front of the expression, and we only get a good fit for theta &lt;= ~90 degrees.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D88C-2B6A-453F-A36E-8FC1B8AD2A9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76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feature/goddard/nasas-sdo-observes-cinco-de-mayo-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8932" y="198971"/>
            <a:ext cx="7197726" cy="2421464"/>
          </a:xfrm>
        </p:spPr>
        <p:txBody>
          <a:bodyPr/>
          <a:lstStyle/>
          <a:p>
            <a:r>
              <a:rPr lang="en-GB" dirty="0" smtClean="0"/>
              <a:t>Simulating Shocks in Solar Flares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8932" y="2777067"/>
            <a:ext cx="7197726" cy="1405467"/>
          </a:xfrm>
        </p:spPr>
        <p:txBody>
          <a:bodyPr/>
          <a:lstStyle/>
          <a:p>
            <a:r>
              <a:rPr lang="en-GB" dirty="0" smtClean="0"/>
              <a:t>Matthew Thornton</a:t>
            </a:r>
            <a:br>
              <a:rPr lang="en-GB" dirty="0" smtClean="0"/>
            </a:br>
            <a:r>
              <a:rPr lang="en-GB" dirty="0" smtClean="0"/>
              <a:t>Supervisor: Dana Longcope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1" y="2328335"/>
            <a:ext cx="7447845" cy="418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421" y="6504016"/>
            <a:ext cx="579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NASA/SDO/S. </a:t>
            </a:r>
            <a:r>
              <a:rPr lang="en-GB" dirty="0" err="1" smtClean="0"/>
              <a:t>Wiessinger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2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82880"/>
            <a:ext cx="10131425" cy="1456267"/>
          </a:xfrm>
        </p:spPr>
        <p:txBody>
          <a:bodyPr/>
          <a:lstStyle/>
          <a:p>
            <a:r>
              <a:rPr lang="en-GB" dirty="0" smtClean="0"/>
              <a:t>References	</a:t>
            </a:r>
            <a:endParaRPr lang="en-GB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5801" y="1612177"/>
            <a:ext cx="10738103" cy="47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Fisher, G. (1989).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Dynamics of Flare-Driven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Chromospheric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Condensations,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ApJ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346, 1019-1029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Lang, K. R. (2001).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Cambridge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Encylcopedia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Sun.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Cambridge: Cambridge 	University Press.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Longcope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D., &amp;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Klimchuk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(2015 ). How gas-dynamic flare models powered by 	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Petshek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reconnection differ from those with ad hoc energy sources. 	(Submitted).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Priest, E., &amp; Forbes, T. (2000).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Magnetic Reconnection: MHD Theory and Applications.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Cambridge: Cambridge University Press.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Weissinger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(2015, Aug 03).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NASA's SDO Observes 'Cinco De Mayo' Solar Flare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	Retrieved from NASA - SDO Solar Mission: 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http://www.nasa.gov/feature/goddard/nasas-sdo-observes-cinco-de-mayo-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solar-flare</a:t>
            </a:r>
            <a:endParaRPr kumimoji="0" lang="en-GB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948"/>
            <a:ext cx="10131425" cy="1456267"/>
          </a:xfrm>
        </p:spPr>
        <p:txBody>
          <a:bodyPr/>
          <a:lstStyle/>
          <a:p>
            <a:r>
              <a:rPr lang="en-GB" dirty="0" smtClean="0"/>
              <a:t>Reconnection and flares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2854" y="1801707"/>
            <a:ext cx="5862105" cy="364913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10</a:t>
            </a:r>
            <a:r>
              <a:rPr lang="en-GB" sz="2400" baseline="30000" dirty="0" smtClean="0"/>
              <a:t>23</a:t>
            </a:r>
            <a:r>
              <a:rPr lang="en-GB" sz="2400" dirty="0" smtClean="0"/>
              <a:t> – 10</a:t>
            </a:r>
            <a:r>
              <a:rPr lang="en-GB" sz="2400" baseline="30000" dirty="0" smtClean="0"/>
              <a:t>25</a:t>
            </a:r>
            <a:r>
              <a:rPr lang="en-GB" sz="2400" dirty="0" smtClean="0"/>
              <a:t> Joules released in 10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 – 10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 seconds</a:t>
            </a:r>
          </a:p>
          <a:p>
            <a:r>
              <a:rPr lang="en-GB" sz="2400" dirty="0" smtClean="0"/>
              <a:t>Powered through reconnection</a:t>
            </a:r>
          </a:p>
          <a:p>
            <a:r>
              <a:rPr lang="en-GB" sz="2400" dirty="0" smtClean="0"/>
              <a:t>Active regions heated to tens of megakelvin</a:t>
            </a:r>
          </a:p>
          <a:p>
            <a:r>
              <a:rPr lang="en-GB" sz="2400" dirty="0" smtClean="0"/>
              <a:t>Plasma heated and accelerated  -&gt; flares observed in radio, soft/hard xrays, EUV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61684" y="6224337"/>
            <a:ext cx="3192379" cy="36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Lang (2001)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4" y="1394216"/>
            <a:ext cx="5498470" cy="5014605"/>
          </a:xfrm>
        </p:spPr>
      </p:pic>
      <p:sp>
        <p:nvSpPr>
          <p:cNvPr id="8" name="TextBox 7"/>
          <p:cNvSpPr txBox="1"/>
          <p:nvPr/>
        </p:nvSpPr>
        <p:spPr>
          <a:xfrm>
            <a:off x="384384" y="6439280"/>
            <a:ext cx="562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http://ase.tufts.edu/cosmos/print_images.asp?id=47</a:t>
            </a:r>
          </a:p>
        </p:txBody>
      </p:sp>
    </p:spTree>
    <p:extLst>
      <p:ext uri="{BB962C8B-B14F-4D97-AF65-F5344CB8AC3E}">
        <p14:creationId xmlns:p14="http://schemas.microsoft.com/office/powerpoint/2010/main" val="4596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12241"/>
            <a:ext cx="10131425" cy="145626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“…reconnection is essentially a topological restructuring of a magnetic field caused by a change in the connectivity of its field lines.” (Priest &amp; Forbes, 2000)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1" y="1668508"/>
            <a:ext cx="3583583" cy="39994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1514" y="1148921"/>
            <a:ext cx="4162507" cy="177082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Project simulates flare energy release due to reconnection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58187" y="5791200"/>
            <a:ext cx="458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Longcope &amp; Klimchuk 2015 (submitted)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54277" y="2896749"/>
            <a:ext cx="513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Magnetic energy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39770" y="4147991"/>
            <a:ext cx="256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Kinetic energy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67580" y="5329535"/>
            <a:ext cx="271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Thermal energy</a:t>
            </a:r>
            <a:endParaRPr lang="en-GB" sz="2400" dirty="0"/>
          </a:p>
        </p:txBody>
      </p:sp>
      <p:cxnSp>
        <p:nvCxnSpPr>
          <p:cNvPr id="17" name="Straight Arrow Connector 16"/>
          <p:cNvCxnSpPr>
            <a:stCxn id="8" idx="2"/>
            <a:endCxn id="9" idx="0"/>
          </p:cNvCxnSpPr>
          <p:nvPr/>
        </p:nvCxnSpPr>
        <p:spPr>
          <a:xfrm>
            <a:off x="9623138" y="4609656"/>
            <a:ext cx="0" cy="719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8" idx="0"/>
          </p:cNvCxnSpPr>
          <p:nvPr/>
        </p:nvCxnSpPr>
        <p:spPr>
          <a:xfrm flipH="1">
            <a:off x="9623138" y="3358414"/>
            <a:ext cx="1" cy="789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4240252" y="3125740"/>
                <a:ext cx="3960676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GB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GB" smtClean="0"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GB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 smtClean="0">
                                  <a:latin typeface="Cambria Math"/>
                                </a:rPr>
                                <m:t>2 </m:t>
                              </m:r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GB" smtClean="0">
                          <a:latin typeface="Cambria Math"/>
                        </a:rPr>
                        <m:t>dV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252" y="3125740"/>
                <a:ext cx="3960676" cy="10801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36128" y="3810632"/>
                <a:ext cx="3240360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nary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𝑑𝑙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128" y="3810632"/>
                <a:ext cx="3240360" cy="9840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9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09144" y="2118167"/>
            <a:ext cx="266218" cy="284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78" y="369903"/>
            <a:ext cx="10131425" cy="1456267"/>
          </a:xfrm>
        </p:spPr>
        <p:txBody>
          <a:bodyPr/>
          <a:lstStyle/>
          <a:p>
            <a:r>
              <a:rPr lang="en-GB" dirty="0" smtClean="0"/>
              <a:t>PREFT solves the mhd energy and momentum equations for a given fluid element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5"/>
              <p:cNvSpPr txBox="1">
                <a:spLocks/>
              </p:cNvSpPr>
              <p:nvPr/>
            </p:nvSpPr>
            <p:spPr>
              <a:xfrm>
                <a:off x="1269493" y="1510136"/>
                <a:ext cx="6368262" cy="89269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GB" sz="2400" dirty="0" smtClean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GB" sz="240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𝑑𝑇</m:t>
                          </m:r>
                        </m:num>
                        <m:den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̂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</m:bar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 . 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⃑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den>
                          </m:f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 − 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𝑙𝑜𝑔𝐵</m:t>
                              </m:r>
                            </m:num>
                            <m:den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GB" sz="240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40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n-GB" sz="2400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num>
                            <m:den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den>
                          </m:f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 smtClean="0"/>
              </a:p>
              <a:p>
                <a:pPr marL="0" indent="0">
                  <a:buFont typeface="Arial"/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493" y="1510136"/>
                <a:ext cx="6368262" cy="892696"/>
              </a:xfrm>
              <a:prstGeom prst="rect">
                <a:avLst/>
              </a:prstGeom>
              <a:blipFill rotWithShape="0">
                <a:blip r:embed="rId3"/>
                <a:stretch>
                  <a:fillRect b="-5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79328" y="2033532"/>
                <a:ext cx="4712672" cy="73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</a:rPr>
                      <m:t>Λ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GB" sz="2400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𝜇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bar>
                                  <m:bar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</m:bar>
                              </m:e>
                            </m:acc>
                            <m:r>
                              <a:rPr lang="en-GB" sz="2400" b="0" i="1" smtClean="0">
                                <a:latin typeface="Cambria Math"/>
                              </a:rPr>
                              <m:t> . </m:t>
                            </m:r>
                            <m:f>
                              <m:f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328" y="2033532"/>
                <a:ext cx="4712672" cy="738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5284" y="2315755"/>
            <a:ext cx="1225118" cy="37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Energy: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92604"/>
            <a:ext cx="13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Momentum: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2596" y="3848114"/>
                <a:ext cx="7885877" cy="858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bar>
                            </m:e>
                          </m:acc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acc>
                        <m:accPr>
                          <m:chr m:val="̂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bar>
                        </m:e>
                      </m:acc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⃑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596" y="3848114"/>
                <a:ext cx="7885877" cy="8583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78174" y="4913493"/>
                <a:ext cx="295074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bar>
                            </m:e>
                          </m:acc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bar>
                                </m:e>
                              </m:acc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174" y="4913493"/>
                <a:ext cx="2950744" cy="8298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51"/>
            <a:ext cx="9796294" cy="89657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 simulate what occurs </a:t>
            </a:r>
            <a:r>
              <a:rPr lang="en-GB" i="1" dirty="0" smtClean="0"/>
              <a:t>after</a:t>
            </a:r>
            <a:r>
              <a:rPr lang="en-GB" dirty="0" smtClean="0"/>
              <a:t> reconnection</a:t>
            </a:r>
            <a:endParaRPr lang="en-GB" dirty="0"/>
          </a:p>
        </p:txBody>
      </p:sp>
      <p:pic>
        <p:nvPicPr>
          <p:cNvPr id="3" name="PREFTsample inv_hflf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9505" y="896573"/>
            <a:ext cx="8929457" cy="5760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34233" y="766680"/>
                <a:ext cx="32403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Bend angle 90deg</a:t>
                </a:r>
              </a:p>
              <a:p>
                <a:r>
                  <a:rPr lang="en-GB" dirty="0" smtClean="0"/>
                  <a:t>B = 75G</a:t>
                </a:r>
              </a:p>
              <a:p>
                <a:r>
                  <a:rPr lang="en-GB" dirty="0" smtClean="0"/>
                  <a:t>L = 74Mm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=0.0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3" y="766680"/>
                <a:ext cx="324036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695" t="-3046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5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8" y="203200"/>
            <a:ext cx="6553199" cy="94194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Increasing L increases thermal energy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" y="1890980"/>
            <a:ext cx="5715798" cy="3753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"/>
          <a:stretch/>
        </p:blipFill>
        <p:spPr>
          <a:xfrm>
            <a:off x="6190567" y="1879601"/>
            <a:ext cx="5715798" cy="3764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31" y="1298029"/>
            <a:ext cx="6159869" cy="4927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490220" y="148516"/>
                <a:ext cx="441614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6/7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2/7</m:t>
                          </m:r>
                        </m:sup>
                      </m:sSup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−1/7</m:t>
                          </m:r>
                        </m:sup>
                      </m:sSub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8/7</m:t>
                          </m:r>
                        </m:sup>
                      </m:sSup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220" y="148516"/>
                <a:ext cx="4416145" cy="8298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5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8563" cy="1302056"/>
          </a:xfrm>
        </p:spPr>
        <p:txBody>
          <a:bodyPr/>
          <a:lstStyle/>
          <a:p>
            <a:r>
              <a:rPr lang="en-GB" dirty="0" smtClean="0"/>
              <a:t>Too much heat flux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3328" y="1315842"/>
                <a:ext cx="15669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∝−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28" y="1315842"/>
                <a:ext cx="156696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280" r="-389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48326" y="1302056"/>
                <a:ext cx="5175711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𝑠𝑝𝑖𝑡𝑧𝑒𝑟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𝑐𝑜𝑛𝑑𝑢𝑐𝑡𝑖𝑣𝑖𝑡𝑦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5/2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326" y="1302056"/>
                <a:ext cx="5175711" cy="383118"/>
              </a:xfrm>
              <a:prstGeom prst="rect">
                <a:avLst/>
              </a:prstGeom>
              <a:blipFill rotWithShape="0">
                <a:blip r:embed="rId6"/>
                <a:stretch>
                  <a:fillRect l="-942" t="-6452" r="-118" b="-33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2866" y="1217840"/>
            <a:ext cx="399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Excessively large heat flux motivates the introduction of a limiter: </a:t>
            </a:r>
            <a:r>
              <a:rPr lang="el-GR" dirty="0" smtClean="0"/>
              <a:t>ξ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19144" y="840968"/>
                <a:ext cx="6356484" cy="13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𝜅</m:t>
                    </m:r>
                    <m:r>
                      <a:rPr lang="en-GB" sz="32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/>
                                <a:ea typeface="Cambria Math"/>
                              </a:rPr>
                              <m:t>𝜅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/>
                                <a:ea typeface="Cambria Math"/>
                              </a:rPr>
                              <m:t>𝑠𝑝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3200" i="1">
                                            <a:latin typeface="Cambria Math"/>
                                            <a:ea typeface="Cambria Math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GB" sz="3200" i="1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f>
                                      <m:f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GB" sz="3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32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𝜅</m:t>
                                            </m:r>
                                          </m:e>
                                          <m:sub>
                                            <m:r>
                                              <a:rPr lang="en-GB" sz="32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𝑠𝑝</m:t>
                                            </m:r>
                                          </m:sub>
                                        </m:sSub>
                                        <m:r>
                                          <a:rPr lang="en-GB" sz="3200" i="1"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begChr m:val="|"/>
                                            <m:endChr m:val=""/>
                                            <m:ctrlPr>
                                              <a:rPr lang="en-GB" sz="3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|"/>
                                                <m:ctrlPr>
                                                  <a:rPr lang="en-GB" sz="3200" i="1"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32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a:rPr lang="en-GB" sz="32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𝑇</m:t>
                                                </m:r>
                                                <m:r>
                                                  <a:rPr lang="en-GB" sz="32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GB" sz="32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a:rPr lang="en-GB" sz="32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GB" sz="3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32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GB" sz="32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𝑓𝑠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44" y="840968"/>
                <a:ext cx="6356484" cy="13052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_inv_hfl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869" y="2422647"/>
            <a:ext cx="45720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47" y="2422647"/>
            <a:ext cx="537307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25824" y="53788"/>
                <a:ext cx="10131425" cy="1456267"/>
              </a:xfrm>
            </p:spPr>
            <p:txBody>
              <a:bodyPr/>
              <a:lstStyle/>
              <a:p>
                <a:r>
                  <a:rPr lang="en-GB" dirty="0" smtClean="0"/>
                  <a:t>Increasing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increases peak temperatures</a:t>
                </a:r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5824" y="53788"/>
                <a:ext cx="10131425" cy="1456267"/>
              </a:xfrm>
              <a:blipFill rotWithShape="0">
                <a:blip r:embed="rId3"/>
                <a:stretch>
                  <a:fillRect l="-1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40684" y="2892281"/>
                <a:ext cx="441614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6/7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2/7</m:t>
                          </m:r>
                        </m:sup>
                      </m:sSup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−1/7</m:t>
                          </m:r>
                        </m:sup>
                      </m:sSub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8/7</m:t>
                          </m:r>
                        </m:sup>
                      </m:sSup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684" y="2892281"/>
                <a:ext cx="4416145" cy="829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240684" y="2430616"/>
            <a:ext cx="424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Previously: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936599" y="3884221"/>
            <a:ext cx="372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- Only works for </a:t>
            </a:r>
            <a:r>
              <a:rPr lang="el-GR" sz="2400" dirty="0" smtClean="0"/>
              <a:t>ξ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 = 0.0.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4" y="1283724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2066" y="-84011"/>
                <a:ext cx="10131425" cy="1456267"/>
              </a:xfrm>
            </p:spPr>
            <p:txBody>
              <a:bodyPr/>
              <a:lstStyle/>
              <a:p>
                <a:r>
                  <a:rPr lang="en-GB" dirty="0" smtClean="0"/>
                  <a:t>Peak temperatures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2066" y="-84011"/>
                <a:ext cx="10131425" cy="1456267"/>
              </a:xfrm>
              <a:blipFill rotWithShape="0">
                <a:blip r:embed="rId3"/>
                <a:stretch>
                  <a:fillRect l="-1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2" y="1255637"/>
            <a:ext cx="5970740" cy="4776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2297" y="2331222"/>
            <a:ext cx="420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New expression: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334909" y="2792887"/>
                <a:ext cx="4677947" cy="1393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𝑚𝑖𝑛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𝑆𝑖𝑛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09" y="2792887"/>
                <a:ext cx="4677947" cy="13935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600803" y="4264957"/>
                <a:ext cx="1459117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1/7</m:t>
                        </m:r>
                      </m:sup>
                    </m:sSup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803" y="4264957"/>
                <a:ext cx="1459117" cy="383118"/>
              </a:xfrm>
              <a:prstGeom prst="rect">
                <a:avLst/>
              </a:prstGeom>
              <a:blipFill rotWithShape="0">
                <a:blip r:embed="rId6"/>
                <a:stretch>
                  <a:fillRect l="-6276" t="-6452" b="-33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2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669</TotalTime>
  <Words>1514</Words>
  <Application>Microsoft Office PowerPoint</Application>
  <PresentationFormat>Widescreen</PresentationFormat>
  <Paragraphs>213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Celestial</vt:lpstr>
      <vt:lpstr>Simulating Shocks in Solar Flares </vt:lpstr>
      <vt:lpstr>Reconnection and flares</vt:lpstr>
      <vt:lpstr>“…reconnection is essentially a topological restructuring of a magnetic field caused by a change in the connectivity of its field lines.” (Priest &amp; Forbes, 2000)</vt:lpstr>
      <vt:lpstr>PREFT solves the mhd energy and momentum equations for a given fluid element</vt:lpstr>
      <vt:lpstr>WE simulate what occurs after reconnection</vt:lpstr>
      <vt:lpstr>Increasing L increases thermal energy</vt:lpstr>
      <vt:lpstr>Too much heat flux</vt:lpstr>
      <vt:lpstr>Increasing ξ^(-1) increases peak temperatures</vt:lpstr>
      <vt:lpstr>Peak temperatures when ξ^(-1)≠0.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Shocks in Solar Flares</dc:title>
  <dc:creator>Matthew Thornton</dc:creator>
  <cp:lastModifiedBy>Matthew Thornton</cp:lastModifiedBy>
  <cp:revision>91</cp:revision>
  <dcterms:created xsi:type="dcterms:W3CDTF">2015-08-03T16:19:27Z</dcterms:created>
  <dcterms:modified xsi:type="dcterms:W3CDTF">2015-08-05T01:58:31Z</dcterms:modified>
</cp:coreProperties>
</file>